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sldIdLst>
    <p:sldId id="256" r:id="rId2"/>
    <p:sldId id="276" r:id="rId3"/>
    <p:sldId id="258" r:id="rId4"/>
    <p:sldId id="277" r:id="rId5"/>
    <p:sldId id="279" r:id="rId6"/>
    <p:sldId id="259" r:id="rId7"/>
    <p:sldId id="281" r:id="rId8"/>
    <p:sldId id="260" r:id="rId9"/>
    <p:sldId id="261" r:id="rId10"/>
    <p:sldId id="262" r:id="rId11"/>
    <p:sldId id="285" r:id="rId12"/>
    <p:sldId id="299" r:id="rId13"/>
    <p:sldId id="296" r:id="rId14"/>
    <p:sldId id="295" r:id="rId15"/>
    <p:sldId id="300" r:id="rId16"/>
    <p:sldId id="287" r:id="rId17"/>
    <p:sldId id="284" r:id="rId18"/>
    <p:sldId id="289" r:id="rId19"/>
    <p:sldId id="301" r:id="rId20"/>
    <p:sldId id="294" r:id="rId21"/>
    <p:sldId id="302" r:id="rId22"/>
    <p:sldId id="297" r:id="rId23"/>
    <p:sldId id="286" r:id="rId24"/>
    <p:sldId id="288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03257DB-4802-D442-8C5B-93AB5560F48B}">
          <p14:sldIdLst>
            <p14:sldId id="256"/>
            <p14:sldId id="276"/>
            <p14:sldId id="258"/>
            <p14:sldId id="277"/>
            <p14:sldId id="279"/>
            <p14:sldId id="259"/>
            <p14:sldId id="281"/>
            <p14:sldId id="260"/>
            <p14:sldId id="261"/>
            <p14:sldId id="262"/>
            <p14:sldId id="285"/>
            <p14:sldId id="299"/>
            <p14:sldId id="296"/>
            <p14:sldId id="295"/>
            <p14:sldId id="300"/>
            <p14:sldId id="287"/>
            <p14:sldId id="284"/>
            <p14:sldId id="289"/>
            <p14:sldId id="301"/>
            <p14:sldId id="294"/>
            <p14:sldId id="302"/>
            <p14:sldId id="297"/>
            <p14:sldId id="286"/>
            <p14:sldId id="288"/>
          </p14:sldIdLst>
        </p14:section>
        <p14:section name="Untitled Section" id="{CC4844AF-0914-8340-96CD-F8E2BA5741CA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4386"/>
    <p:restoredTop sz="94605"/>
  </p:normalViewPr>
  <p:slideViewPr>
    <p:cSldViewPr snapToGrid="0" snapToObjects="1">
      <p:cViewPr varScale="1">
        <p:scale>
          <a:sx n="88" d="100"/>
          <a:sy n="88" d="100"/>
        </p:scale>
        <p:origin x="128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559E46-FB8A-A74D-9A0D-3F15902E13ED}" type="datetimeFigureOut">
              <a:rPr lang="en-US" smtClean="0"/>
              <a:t>11/19/18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442D62-604A-554F-A171-B75FA67BCE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7734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Aka People says K8S runs on your fridge till 2020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442D62-604A-554F-A171-B75FA67BCE1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3415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language of Kubernetes let us to use minimum working set, we do need to jump to 100s line Kubernetes configuration files. Verbs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442D62-604A-554F-A171-B75FA67BCE1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69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442D62-604A-554F-A171-B75FA67BCE1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2822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have a powerful tool.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442D62-604A-554F-A171-B75FA67BCE1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2036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Kelsey Hightower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442D62-604A-554F-A171-B75FA67BCE1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6980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Makefile</a:t>
            </a:r>
            <a:r>
              <a:rPr lang="en-US" dirty="0"/>
              <a:t> has all what we need for the development process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442D62-604A-554F-A171-B75FA67BCE1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3528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442D62-604A-554F-A171-B75FA67BCE1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296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442D62-604A-554F-A171-B75FA67BCE1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4190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442D62-604A-554F-A171-B75FA67BCE1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5205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6CD86-8696-6D42-AD6B-7B42BB685E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40F4C6-D9CF-0347-A693-0B043CE62E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519A64-DEB2-B147-B61F-BF854E96BF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4E76A-C954-C841-8503-C18715267E7C}" type="datetimeFigureOut">
              <a:rPr lang="en-US" smtClean="0"/>
              <a:t>11/19/18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9BD552-61AE-A040-9D51-4D73B1780D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886DD2-9A90-3B43-BDEF-1DBC3D0EB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7A131-EC15-AE45-A153-62E92BE21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0338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20000"/>
    </mc:Choice>
    <mc:Fallback>
      <p:transition advClick="0" advTm="2000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A84707-ED28-9A4B-BF06-D59D45ABD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6DCD868-BBCB-8346-B838-33EDD4E405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F1A96D-B6D1-F04D-B00F-F2479B895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4E76A-C954-C841-8503-C18715267E7C}" type="datetimeFigureOut">
              <a:rPr lang="en-US" smtClean="0"/>
              <a:t>11/19/18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FDB465-E340-9A4E-A94C-E11CBADD57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B7A977-FEA0-9F45-9CF2-0DD5CC991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7A131-EC15-AE45-A153-62E92BE21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8522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20000"/>
    </mc:Choice>
    <mc:Fallback>
      <p:transition advClick="0" advTm="20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59AD785-8D72-7547-87FD-6F1B35D4DB6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5B41C0-74F7-574E-BCBD-AF524EAC9A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307522-E48A-0846-9802-B67FF7630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4E76A-C954-C841-8503-C18715267E7C}" type="datetimeFigureOut">
              <a:rPr lang="en-US" smtClean="0"/>
              <a:t>11/19/18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40E128-73BF-9346-8429-443EEA29B2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25CB89-1C51-D640-9007-327DF47E89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7A131-EC15-AE45-A153-62E92BE21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2037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20000"/>
    </mc:Choice>
    <mc:Fallback>
      <p:transition advClick="0" advTm="20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D50D1-274D-9049-AFFD-D8D0C707B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6BCD3F-29E8-7649-A296-5C9159EE1B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F0FE5C-99F6-3945-BDCD-F80C0777C9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4E76A-C954-C841-8503-C18715267E7C}" type="datetimeFigureOut">
              <a:rPr lang="en-US" smtClean="0"/>
              <a:t>11/19/18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B1759A-7259-1747-900A-28C36D24C5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3F9C2F-E8A5-684A-B7FB-5A7EB3A2F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7A131-EC15-AE45-A153-62E92BE21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0107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20000"/>
    </mc:Choice>
    <mc:Fallback>
      <p:transition advClick="0" advTm="20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9873F-C92A-594C-983D-82520E976C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993D94-89B4-4A42-AC1A-686E747628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8FD8AD-918E-D844-B068-794911CC0D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4E76A-C954-C841-8503-C18715267E7C}" type="datetimeFigureOut">
              <a:rPr lang="en-US" smtClean="0"/>
              <a:t>11/19/18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580028-B08F-7644-961B-1A449EFB08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5A573E-0FEB-B948-AB63-6543BD1DD9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7A131-EC15-AE45-A153-62E92BE21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0797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20000"/>
    </mc:Choice>
    <mc:Fallback>
      <p:transition advClick="0" advTm="20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2C196-5B02-104A-9AF1-D577462E3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B2266B-73CC-0A4E-AE63-E27D5732B2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2D9003-D103-9E49-8DF5-F13208525A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5D367F-416B-B04D-A47B-73B0DB9D6A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4E76A-C954-C841-8503-C18715267E7C}" type="datetimeFigureOut">
              <a:rPr lang="en-US" smtClean="0"/>
              <a:t>11/19/18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1D2009-16F9-AC4E-9A96-62D47C9B5B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705C75-7B56-F841-9D89-AC6A76970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7A131-EC15-AE45-A153-62E92BE21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0714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20000"/>
    </mc:Choice>
    <mc:Fallback>
      <p:transition advClick="0" advTm="20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1B1EAF-7ADC-6F42-A8F9-A1E99020A7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AC8746-0744-354E-B3AE-6B813F9F75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2EB6E3-5D02-0E41-B3E8-49F11A18B3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6847AD1-1811-8E42-9DF3-FCED0A0798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23DE1C0-E3DE-034B-A370-5E770B17D3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90CEBEC-B0EE-1E47-A481-C7C71E9B94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4E76A-C954-C841-8503-C18715267E7C}" type="datetimeFigureOut">
              <a:rPr lang="en-US" smtClean="0"/>
              <a:t>11/19/18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CB91954-316D-E84F-AD29-B88E0A642B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559C86B-18CE-6647-9B0C-37265EE2BB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7A131-EC15-AE45-A153-62E92BE21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51437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20000"/>
    </mc:Choice>
    <mc:Fallback>
      <p:transition advClick="0" advTm="20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37F89-B48B-274B-ADE2-E0AB25D48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A59E10F-3725-484C-9F74-214DB84E02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4E76A-C954-C841-8503-C18715267E7C}" type="datetimeFigureOut">
              <a:rPr lang="en-US" smtClean="0"/>
              <a:t>11/19/18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A27806-4CF2-104E-97C2-488DCD0822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9ADEC1-CD4E-6A4B-BA98-C46DB2B31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7A131-EC15-AE45-A153-62E92BE21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2930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20000"/>
    </mc:Choice>
    <mc:Fallback>
      <p:transition advClick="0" advTm="20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0CCF67C-AAF5-5745-A9A1-3BADE5A38E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4E76A-C954-C841-8503-C18715267E7C}" type="datetimeFigureOut">
              <a:rPr lang="en-US" smtClean="0"/>
              <a:t>11/19/18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6C4100-D623-7147-85F4-A4403A92BF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44040D-8A06-714A-8943-D56ACEEFF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7A131-EC15-AE45-A153-62E92BE21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5696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20000"/>
    </mc:Choice>
    <mc:Fallback>
      <p:transition advClick="0" advTm="20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9457DC-4E1D-5B46-98C3-1C7B5780EF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3D5DB2-49A4-2342-9428-A6D63E04CA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5B2BA0-3E3B-4042-AA80-008F92A4B0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28F1CF-9F07-7249-A9A8-40EA83AB03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4E76A-C954-C841-8503-C18715267E7C}" type="datetimeFigureOut">
              <a:rPr lang="en-US" smtClean="0"/>
              <a:t>11/19/18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F40069-50BD-B642-ABCC-3C5B6408A5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2536B8-62AD-1A4E-8492-96BDE3F75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7A131-EC15-AE45-A153-62E92BE21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8161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20000"/>
    </mc:Choice>
    <mc:Fallback>
      <p:transition advClick="0" advTm="20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A8A55-FA89-B543-9192-0FDBF16B9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96D6755-5508-6C4C-9C9A-782AF1AB3D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F1282A-F2E1-2648-9AA2-184D933B14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DF6C45-1DE4-3146-9768-225764E77E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4E76A-C954-C841-8503-C18715267E7C}" type="datetimeFigureOut">
              <a:rPr lang="en-US" smtClean="0"/>
              <a:t>11/19/18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E5E3D6-A77C-5E44-A570-071D3C0611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C3268B-597A-7248-9E2D-5646716703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7A131-EC15-AE45-A153-62E92BE21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9549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20000"/>
    </mc:Choice>
    <mc:Fallback>
      <p:transition advClick="0" advTm="20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A8926FB-6F32-2041-9FE2-903A47FDFD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E00A0E-6623-C844-8252-27FA729CC3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61F106-5532-FC46-BE57-DBCEEEFF251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14E76A-C954-C841-8503-C18715267E7C}" type="datetimeFigureOut">
              <a:rPr lang="en-US" smtClean="0"/>
              <a:t>11/19/18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534E05-7ADD-B546-945B-026DE36647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02B8E8-8FFD-CB4A-A2F5-78A8A912D7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67A131-EC15-AE45-A153-62E92BE21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3871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p14:dur="0" advClick="0" advTm="20000"/>
    </mc:Choice>
    <mc:Fallback>
      <p:transition advClick="0" advTm="20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3" Type="http://schemas.openxmlformats.org/officeDocument/2006/relationships/image" Target="../media/image3.tiff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5.sv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7" Type="http://schemas.openxmlformats.org/officeDocument/2006/relationships/image" Target="../media/image21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tif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tiff"/><Relationship Id="rId3" Type="http://schemas.openxmlformats.org/officeDocument/2006/relationships/image" Target="../media/image23.svg"/><Relationship Id="rId7" Type="http://schemas.openxmlformats.org/officeDocument/2006/relationships/image" Target="../media/image11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25.tiff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DD5DCD-1AD1-3C40-99DE-088B5A53499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Effective Kubernetes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86A531-FDAD-934F-927C-24750897684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Keep it Simple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4EF87E54-1C14-9244-80D6-3EE6D5FCBBBF}"/>
              </a:ext>
            </a:extLst>
          </p:cNvPr>
          <p:cNvSpPr txBox="1">
            <a:spLocks/>
          </p:cNvSpPr>
          <p:nvPr/>
        </p:nvSpPr>
        <p:spPr>
          <a:xfrm>
            <a:off x="1581303" y="6030119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Wojciech Barczyński - Lead Developer | System Engineer</a:t>
            </a:r>
          </a:p>
          <a:p>
            <a:r>
              <a:rPr lang="en-US" dirty="0" err="1"/>
              <a:t>SMACC.io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9208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15000"/>
    </mc:Choice>
    <mc:Fallback>
      <p:transition advClick="0" advTm="15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A99F5-832C-CE4D-A8B1-3A2FA7574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Deployment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2BF3CA-7100-2E40-AB73-139EC52743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742950" indent="-742950">
              <a:buAutoNum type="arabicPeriod"/>
            </a:pPr>
            <a:r>
              <a:rPr lang="en-US" sz="3600" dirty="0"/>
              <a:t>make </a:t>
            </a:r>
            <a:r>
              <a:rPr lang="en-US" sz="3600" dirty="0" err="1"/>
              <a:t>run_local</a:t>
            </a:r>
            <a:endParaRPr lang="en-US" sz="3600" dirty="0"/>
          </a:p>
          <a:p>
            <a:pPr marL="742950" indent="-742950">
              <a:buAutoNum type="arabicPeriod"/>
            </a:pPr>
            <a:r>
              <a:rPr lang="en-US" sz="3600" dirty="0"/>
              <a:t>Code on master → develop </a:t>
            </a:r>
            <a:r>
              <a:rPr lang="en-US" sz="3600" dirty="0" err="1"/>
              <a:t>env</a:t>
            </a:r>
            <a:endParaRPr lang="en-US" sz="3600" dirty="0"/>
          </a:p>
          <a:p>
            <a:pPr marL="0" indent="0">
              <a:buNone/>
            </a:pPr>
            <a:endParaRPr lang="en-US" sz="3600" dirty="0"/>
          </a:p>
          <a:p>
            <a:pPr marL="742950" indent="-742950">
              <a:buAutoNum type="arabicPeriod"/>
            </a:pPr>
            <a:endParaRPr lang="en-US" sz="3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2DAE92-4BD6-F142-933F-FF843690ED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3335" y="898749"/>
            <a:ext cx="2632739" cy="21884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2766950-BC85-8746-A6C1-C0C327341C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0327" y="3770788"/>
            <a:ext cx="3018754" cy="979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7644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15000"/>
    </mc:Choice>
    <mc:Fallback>
      <p:transition advClick="0" advTm="15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A99F5-832C-CE4D-A8B1-3A2FA7574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Deployment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2BF3CA-7100-2E40-AB73-139EC52743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/>
              <a:t>3. Git tag → staging </a:t>
            </a:r>
            <a:r>
              <a:rPr lang="en-US" sz="3600" dirty="0" err="1"/>
              <a:t>env</a:t>
            </a:r>
            <a:endParaRPr lang="en-US" sz="3600" dirty="0"/>
          </a:p>
          <a:p>
            <a:pPr marL="0" indent="0">
              <a:buNone/>
            </a:pPr>
            <a:r>
              <a:rPr lang="en-US" sz="3600" dirty="0"/>
              <a:t>4. PR accepted → production </a:t>
            </a:r>
            <a:r>
              <a:rPr lang="en-US" sz="3600" dirty="0" err="1"/>
              <a:t>env</a:t>
            </a:r>
            <a:endParaRPr lang="en-US" sz="3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EA5FA5-2CBC-6846-8575-78628EB474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3335" y="898749"/>
            <a:ext cx="2632739" cy="21884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5C66B77-A257-7745-A14E-CE6280F219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0327" y="3770788"/>
            <a:ext cx="3018754" cy="979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2358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15000"/>
    </mc:Choice>
    <mc:Fallback>
      <p:transition advClick="0" advTm="15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F922F-FB54-CA49-ADC3-DB9DE304FF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6"/>
            <a:ext cx="5121644" cy="1676603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latin typeface="+mn-lt"/>
                <a:ea typeface="+mn-ea"/>
                <a:cs typeface="+mn-cs"/>
              </a:rPr>
              <a:t>Keep everybody in the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713BD1-86B5-9341-A262-6A747DA5C8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5121642" cy="3785419"/>
          </a:xfrm>
        </p:spPr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en-US" sz="3600" dirty="0"/>
              <a:t>Teach the team Kubernetes definitions</a:t>
            </a:r>
          </a:p>
          <a:p>
            <a:pPr marL="457200" indent="-457200">
              <a:buAutoNum type="arabicPeriod"/>
            </a:pPr>
            <a:endParaRPr lang="en-US" sz="3600" dirty="0"/>
          </a:p>
          <a:p>
            <a:pPr marL="457200" indent="-457200">
              <a:buAutoNum type="arabicPeriod"/>
            </a:pPr>
            <a:r>
              <a:rPr lang="en-US" sz="3600" dirty="0"/>
              <a:t>Keep the CD understandable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93F5FFF-2AE2-424B-BE21-49AFFEF688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0612" y="2"/>
            <a:ext cx="6101388" cy="685799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650568-E12A-634F-B371-81018048C2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141" r="34139" b="-2"/>
          <a:stretch/>
        </p:blipFill>
        <p:spPr>
          <a:xfrm>
            <a:off x="6721233" y="640082"/>
            <a:ext cx="4831104" cy="5577837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0695707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0" advClick="0" advTm="15000"/>
    </mc:Choice>
    <mc:Fallback>
      <p:transition advClick="0" advTm="15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F922F-FB54-CA49-ADC3-DB9DE304FF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6"/>
            <a:ext cx="5121644" cy="1676603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latin typeface="+mn-lt"/>
                <a:ea typeface="+mn-ea"/>
                <a:cs typeface="+mn-cs"/>
              </a:rPr>
              <a:t>Keep everybody in the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713BD1-86B5-9341-A262-6A747DA5C8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5121642" cy="3785419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AutoNum type="arabicPeriod" startAt="3"/>
            </a:pPr>
            <a:r>
              <a:rPr lang="en-US" sz="3600" dirty="0"/>
              <a:t>Keep K8S files </a:t>
            </a:r>
            <a:br>
              <a:rPr lang="en-US" sz="3600" dirty="0"/>
            </a:br>
            <a:r>
              <a:rPr lang="en-US" sz="3600" dirty="0"/>
              <a:t>easy to read</a:t>
            </a:r>
          </a:p>
          <a:p>
            <a:pPr marL="457200" indent="-457200">
              <a:buAutoNum type="arabicPeriod" startAt="3"/>
            </a:pPr>
            <a:endParaRPr lang="en-US" sz="3600" dirty="0"/>
          </a:p>
          <a:p>
            <a:pPr marL="457200" indent="-457200">
              <a:buAutoNum type="arabicPeriod" startAt="3"/>
            </a:pPr>
            <a:r>
              <a:rPr lang="en-US" sz="3600" dirty="0"/>
              <a:t>Do not terrorize with amazingly-CD-with-Kubernetes :D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93F5FFF-2AE2-424B-BE21-49AFFEF688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0612" y="2"/>
            <a:ext cx="6101388" cy="685799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650568-E12A-634F-B371-81018048C2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141" r="34139" b="-2"/>
          <a:stretch/>
        </p:blipFill>
        <p:spPr>
          <a:xfrm>
            <a:off x="6721233" y="640082"/>
            <a:ext cx="4831104" cy="5577837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4574068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0" advClick="0" advTm="15000"/>
    </mc:Choice>
    <mc:Fallback>
      <p:transition advClick="0" advTm="150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F922F-FB54-CA49-ADC3-DB9DE304F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Keep everybody in the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713BD1-86B5-9341-A262-6A747DA5C8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/>
              <a:t>Copy &amp; Paste:</a:t>
            </a:r>
          </a:p>
          <a:p>
            <a:pPr marL="742950" indent="-742950">
              <a:buAutoNum type="arabicPeriod"/>
            </a:pPr>
            <a:r>
              <a:rPr lang="en-US" sz="3600" dirty="0" err="1"/>
              <a:t>Makefile</a:t>
            </a:r>
            <a:endParaRPr lang="en-US" sz="3600" dirty="0"/>
          </a:p>
          <a:p>
            <a:pPr marL="742950" indent="-742950">
              <a:buAutoNum type="arabicPeriod"/>
            </a:pPr>
            <a:r>
              <a:rPr lang="en-US" sz="3600" dirty="0"/>
              <a:t>Kubernetes files</a:t>
            </a:r>
          </a:p>
          <a:p>
            <a:pPr marL="742950" indent="-742950">
              <a:buAutoNum type="arabicPeriod"/>
            </a:pPr>
            <a:r>
              <a:rPr lang="en-US" sz="3600" dirty="0" err="1"/>
              <a:t>TravisCI</a:t>
            </a:r>
            <a:endParaRPr lang="en-US" sz="3600" dirty="0"/>
          </a:p>
          <a:p>
            <a:pPr marL="0" indent="0">
              <a:buNone/>
            </a:pPr>
            <a:endParaRPr lang="en-US" sz="3600" dirty="0"/>
          </a:p>
          <a:p>
            <a:pPr marL="0" indent="0" algn="ctr">
              <a:buNone/>
            </a:pPr>
            <a:r>
              <a:rPr lang="en-US" sz="3600" dirty="0"/>
              <a:t>curl https://</a:t>
            </a:r>
            <a:r>
              <a:rPr lang="en-US" sz="3600" dirty="0" err="1"/>
              <a:t>github.com</a:t>
            </a:r>
            <a:r>
              <a:rPr lang="en-US" sz="3600" dirty="0"/>
              <a:t>/</a:t>
            </a:r>
            <a:r>
              <a:rPr lang="en-US" sz="3600" dirty="0" err="1"/>
              <a:t>smacc</a:t>
            </a:r>
            <a:r>
              <a:rPr lang="en-US" sz="3600" dirty="0"/>
              <a:t>-ci/</a:t>
            </a:r>
            <a:r>
              <a:rPr lang="en-US" sz="3600" dirty="0" err="1"/>
              <a:t>deploy.sh</a:t>
            </a:r>
            <a:r>
              <a:rPr lang="en-US" sz="3600" dirty="0"/>
              <a:t> | bash </a:t>
            </a:r>
          </a:p>
        </p:txBody>
      </p:sp>
    </p:spTree>
    <p:extLst>
      <p:ext uri="{BB962C8B-B14F-4D97-AF65-F5344CB8AC3E}">
        <p14:creationId xmlns:p14="http://schemas.microsoft.com/office/powerpoint/2010/main" val="32850420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15000"/>
    </mc:Choice>
    <mc:Fallback>
      <p:transition advClick="0" advTm="150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F922F-FB54-CA49-ADC3-DB9DE304F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Keep everybody in the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713BD1-86B5-9341-A262-6A747DA5C8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/>
              <a:t>Copy &amp; Paste:</a:t>
            </a:r>
          </a:p>
          <a:p>
            <a:pPr marL="742950" indent="-742950">
              <a:buAutoNum type="arabicPeriod"/>
            </a:pPr>
            <a:r>
              <a:rPr lang="en-US" sz="3600" dirty="0" err="1"/>
              <a:t>Makefile</a:t>
            </a:r>
            <a:endParaRPr lang="en-US" sz="3600" dirty="0"/>
          </a:p>
          <a:p>
            <a:pPr marL="742950" indent="-742950">
              <a:buAutoNum type="arabicPeriod"/>
            </a:pPr>
            <a:r>
              <a:rPr lang="en-US" sz="3600" dirty="0"/>
              <a:t>Kubernetes files</a:t>
            </a:r>
          </a:p>
          <a:p>
            <a:pPr marL="742950" indent="-742950">
              <a:buAutoNum type="arabicPeriod"/>
            </a:pPr>
            <a:r>
              <a:rPr lang="en-US" sz="3600" dirty="0" err="1"/>
              <a:t>TravisCI</a:t>
            </a:r>
            <a:endParaRPr lang="en-US" sz="3600" dirty="0"/>
          </a:p>
          <a:p>
            <a:pPr marL="0" indent="0">
              <a:buNone/>
            </a:pPr>
            <a:endParaRPr lang="en-US" sz="3600" dirty="0"/>
          </a:p>
          <a:p>
            <a:pPr marL="0" indent="0" algn="ctr">
              <a:buNone/>
            </a:pPr>
            <a:r>
              <a:rPr lang="en-US" sz="3600" dirty="0"/>
              <a:t>curl https://</a:t>
            </a:r>
            <a:r>
              <a:rPr lang="en-US" sz="3600" dirty="0" err="1"/>
              <a:t>github.com</a:t>
            </a:r>
            <a:r>
              <a:rPr lang="en-US" sz="3600" dirty="0"/>
              <a:t>/</a:t>
            </a:r>
            <a:r>
              <a:rPr lang="en-US" sz="3600" dirty="0" err="1"/>
              <a:t>smacc</a:t>
            </a:r>
            <a:r>
              <a:rPr lang="en-US" sz="3600" dirty="0"/>
              <a:t>-ci/</a:t>
            </a:r>
            <a:r>
              <a:rPr lang="en-US" sz="3600" dirty="0" err="1"/>
              <a:t>deploy.sh</a:t>
            </a:r>
            <a:r>
              <a:rPr lang="en-US" sz="3600" dirty="0"/>
              <a:t> | bash </a:t>
            </a:r>
          </a:p>
        </p:txBody>
      </p:sp>
    </p:spTree>
    <p:extLst>
      <p:ext uri="{BB962C8B-B14F-4D97-AF65-F5344CB8AC3E}">
        <p14:creationId xmlns:p14="http://schemas.microsoft.com/office/powerpoint/2010/main" val="9921332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15000"/>
    </mc:Choice>
    <mc:Fallback>
      <p:transition advClick="0" advTm="150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FC59F-D281-8E49-AA25-0E9CC4E42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Conventions over tools!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7D6F71-8B67-104A-90A5-966AEE9E60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Common conventions for repos</a:t>
            </a:r>
          </a:p>
          <a:p>
            <a:r>
              <a:rPr lang="en-US" sz="3600" dirty="0"/>
              <a:t>No a single deploying tool</a:t>
            </a:r>
          </a:p>
          <a:p>
            <a:r>
              <a:rPr lang="en-US" sz="3600" dirty="0"/>
              <a:t>No encrypted data in repo</a:t>
            </a:r>
          </a:p>
          <a:p>
            <a:endParaRPr lang="en-US" sz="3600" dirty="0"/>
          </a:p>
          <a:p>
            <a:pPr marL="0" indent="0">
              <a:buNone/>
            </a:pPr>
            <a:endParaRPr lang="en-US" sz="3600" dirty="0"/>
          </a:p>
          <a:p>
            <a:pPr marL="0" indent="0">
              <a:buNone/>
            </a:pPr>
            <a:endParaRPr lang="en-US" sz="3600" dirty="0"/>
          </a:p>
          <a:p>
            <a:pPr marL="0" indent="0">
              <a:buNone/>
            </a:pPr>
            <a:r>
              <a:rPr lang="en-US" sz="2000" dirty="0"/>
              <a:t>ps. Only when you are really really ready.</a:t>
            </a:r>
          </a:p>
        </p:txBody>
      </p:sp>
    </p:spTree>
    <p:extLst>
      <p:ext uri="{BB962C8B-B14F-4D97-AF65-F5344CB8AC3E}">
        <p14:creationId xmlns:p14="http://schemas.microsoft.com/office/powerpoint/2010/main" val="38307801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15000"/>
    </mc:Choice>
    <mc:Fallback>
      <p:transition advClick="0" advTm="1500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1EFA745-6128-D647-B03F-CB215E19A3B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/>
          </a:blip>
          <a:srcRect t="15620" b="11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E014418F-10CE-4493-8436-D9FFEEDF1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3894861"/>
            <a:ext cx="10883900" cy="1671361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B72FA1-7FAA-B848-9D18-E8301E4F12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366" y="4055729"/>
            <a:ext cx="9902881" cy="1325563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dirty="0">
                <a:solidFill>
                  <a:srgbClr val="FFFFFF"/>
                </a:solidFill>
              </a:rPr>
              <a:t>Application</a:t>
            </a:r>
            <a:r>
              <a:rPr lang="en-US" sz="6000" b="1" dirty="0">
                <a:solidFill>
                  <a:srgbClr val="FFFFFF"/>
                </a:solidFill>
              </a:rPr>
              <a:t> </a:t>
            </a:r>
            <a:r>
              <a:rPr lang="en-US" dirty="0">
                <a:solidFill>
                  <a:srgbClr val="FFFFFF"/>
                </a:solidFill>
              </a:rPr>
              <a:t>must</a:t>
            </a:r>
            <a:r>
              <a:rPr lang="en-US" sz="6000" b="1" dirty="0">
                <a:solidFill>
                  <a:srgbClr val="FFFFFF"/>
                </a:solidFill>
              </a:rPr>
              <a:t> </a:t>
            </a:r>
            <a:r>
              <a:rPr lang="en-US" dirty="0">
                <a:solidFill>
                  <a:srgbClr val="FFFFFF"/>
                </a:solidFill>
              </a:rPr>
              <a:t>be way</a:t>
            </a:r>
            <a:r>
              <a:rPr lang="en-US" sz="6000" b="1" dirty="0">
                <a:solidFill>
                  <a:srgbClr val="FFFFFF"/>
                </a:solidFill>
              </a:rPr>
              <a:t> </a:t>
            </a:r>
            <a:r>
              <a:rPr lang="en-US" dirty="0">
                <a:solidFill>
                  <a:srgbClr val="FFFFFF"/>
                </a:solidFill>
              </a:rPr>
              <a:t>smarter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sz="4000" dirty="0">
                <a:solidFill>
                  <a:srgbClr val="FFFFFF"/>
                </a:solidFill>
              </a:rPr>
              <a:t>(12factorapps, migrations, coordination, metrics)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FE6C806-CEAD-0B40-99FF-198A07FFBAFE}"/>
              </a:ext>
            </a:extLst>
          </p:cNvPr>
          <p:cNvSpPr/>
          <p:nvPr/>
        </p:nvSpPr>
        <p:spPr>
          <a:xfrm>
            <a:off x="7289761" y="6488668"/>
            <a:ext cx="49022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www.flickr.com</a:t>
            </a:r>
            <a:r>
              <a:rPr lang="en-US" dirty="0"/>
              <a:t>/photos/160866001@N07/</a:t>
            </a:r>
          </a:p>
        </p:txBody>
      </p:sp>
    </p:spTree>
    <p:extLst>
      <p:ext uri="{BB962C8B-B14F-4D97-AF65-F5344CB8AC3E}">
        <p14:creationId xmlns:p14="http://schemas.microsoft.com/office/powerpoint/2010/main" val="26229652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0" advClick="0" advTm="15000"/>
    </mc:Choice>
    <mc:Fallback>
      <p:transition advClick="0" advTm="1500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FC59F-D281-8E49-AA25-0E9CC4E42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Effective Kubernetes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545365-E00D-1D4C-9482-55AD0B22452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8" r="21104" b="-2"/>
          <a:stretch/>
        </p:blipFill>
        <p:spPr>
          <a:xfrm>
            <a:off x="828772" y="1904281"/>
            <a:ext cx="5074070" cy="427268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7D6F71-8B67-104A-90A5-966AEE9E60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8316" y="1825625"/>
            <a:ext cx="5015484" cy="4351338"/>
          </a:xfrm>
        </p:spPr>
        <p:txBody>
          <a:bodyPr>
            <a:normAutofit/>
          </a:bodyPr>
          <a:lstStyle/>
          <a:p>
            <a:r>
              <a:rPr lang="en-US" sz="3600" dirty="0"/>
              <a:t>Start</a:t>
            </a:r>
            <a:br>
              <a:rPr lang="en-US" sz="3600" dirty="0"/>
            </a:br>
            <a:r>
              <a:rPr lang="en-US" sz="3600" dirty="0"/>
              <a:t>with small iterations</a:t>
            </a:r>
          </a:p>
          <a:p>
            <a:r>
              <a:rPr lang="en-US" sz="3600" dirty="0"/>
              <a:t>Learn-as-you-go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FAE1401-56A6-4944-A5DC-A7AF04860602}"/>
              </a:ext>
            </a:extLst>
          </p:cNvPr>
          <p:cNvSpPr/>
          <p:nvPr/>
        </p:nvSpPr>
        <p:spPr>
          <a:xfrm>
            <a:off x="828772" y="6492875"/>
            <a:ext cx="45527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www.flickr.com</a:t>
            </a:r>
            <a:r>
              <a:rPr lang="en-US" dirty="0"/>
              <a:t>/photos/</a:t>
            </a:r>
            <a:r>
              <a:rPr lang="en-US" dirty="0" err="1"/>
              <a:t>bruno_brujah</a:t>
            </a:r>
            <a:r>
              <a:rPr lang="en-US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5944134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15000"/>
    </mc:Choice>
    <mc:Fallback>
      <p:transition advClick="0" advTm="1500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FC59F-D281-8E49-AA25-0E9CC4E42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Effective Kubernetes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545365-E00D-1D4C-9482-55AD0B22452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8" r="21104" b="-2"/>
          <a:stretch/>
        </p:blipFill>
        <p:spPr>
          <a:xfrm>
            <a:off x="828772" y="1904281"/>
            <a:ext cx="5074070" cy="427268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7D6F71-8B67-104A-90A5-966AEE9E60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8316" y="1825625"/>
            <a:ext cx="5015484" cy="4351338"/>
          </a:xfrm>
        </p:spPr>
        <p:txBody>
          <a:bodyPr>
            <a:normAutofit/>
          </a:bodyPr>
          <a:lstStyle/>
          <a:p>
            <a:r>
              <a:rPr lang="en-US" sz="3600" dirty="0"/>
              <a:t>Simplicity</a:t>
            </a:r>
          </a:p>
          <a:p>
            <a:r>
              <a:rPr lang="en-US" sz="3600" dirty="0"/>
              <a:t>Keep your Kubernetes understandable</a:t>
            </a:r>
          </a:p>
          <a:p>
            <a:r>
              <a:rPr lang="en-US" sz="3600" dirty="0"/>
              <a:t>Hope k8s team keep it this way</a:t>
            </a:r>
          </a:p>
          <a:p>
            <a:endParaRPr lang="en-US" sz="36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F294F6-DFAF-EC43-9F1C-03A2FC3F384E}"/>
              </a:ext>
            </a:extLst>
          </p:cNvPr>
          <p:cNvSpPr/>
          <p:nvPr/>
        </p:nvSpPr>
        <p:spPr>
          <a:xfrm>
            <a:off x="828772" y="6492875"/>
            <a:ext cx="45527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www.flickr.com</a:t>
            </a:r>
            <a:r>
              <a:rPr lang="en-US" dirty="0"/>
              <a:t>/photos/</a:t>
            </a:r>
            <a:r>
              <a:rPr lang="en-US" dirty="0" err="1"/>
              <a:t>bruno_brujah</a:t>
            </a:r>
            <a:r>
              <a:rPr lang="en-US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2362273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15000"/>
    </mc:Choice>
    <mc:Fallback>
      <p:transition advClick="0" advTm="15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19C9489-DE3C-EA40-B207-FC6D997298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" b="20408"/>
          <a:stretch/>
        </p:blipFill>
        <p:spPr>
          <a:xfrm>
            <a:off x="5173133" y="-636757"/>
            <a:ext cx="7018867" cy="7896214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5EABD5E-8782-EA46-890E-33D91ADCC306}"/>
              </a:ext>
            </a:extLst>
          </p:cNvPr>
          <p:cNvCxnSpPr/>
          <p:nvPr/>
        </p:nvCxnSpPr>
        <p:spPr>
          <a:xfrm>
            <a:off x="8183034" y="660532"/>
            <a:ext cx="101600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C6D5377D-CE66-2741-B260-91316FBD57A5}"/>
              </a:ext>
            </a:extLst>
          </p:cNvPr>
          <p:cNvSpPr/>
          <p:nvPr/>
        </p:nvSpPr>
        <p:spPr>
          <a:xfrm rot="20014027">
            <a:off x="8247114" y="250250"/>
            <a:ext cx="1261533" cy="58417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Success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8955DA3-8C64-D84E-8B5D-0769C148CE5E}"/>
              </a:ext>
            </a:extLst>
          </p:cNvPr>
          <p:cNvSpPr/>
          <p:nvPr/>
        </p:nvSpPr>
        <p:spPr>
          <a:xfrm rot="20014027">
            <a:off x="10502760" y="4866617"/>
            <a:ext cx="1261533" cy="58417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Technical Debt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E36DB63-5B43-714A-A2D4-5D2A851798A7}"/>
              </a:ext>
            </a:extLst>
          </p:cNvPr>
          <p:cNvSpPr txBox="1"/>
          <p:nvPr/>
        </p:nvSpPr>
        <p:spPr>
          <a:xfrm>
            <a:off x="1291049" y="6077050"/>
            <a:ext cx="27847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XX% Idle Machine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FD39E6C-E323-AC4B-B27D-36749B948C83}"/>
              </a:ext>
            </a:extLst>
          </p:cNvPr>
          <p:cNvSpPr txBox="1"/>
          <p:nvPr/>
        </p:nvSpPr>
        <p:spPr>
          <a:xfrm>
            <a:off x="2273915" y="4570749"/>
            <a:ext cx="8190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Fear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387B493-322E-3B46-BAD9-676D10A677B0}"/>
              </a:ext>
            </a:extLst>
          </p:cNvPr>
          <p:cNvSpPr txBox="1"/>
          <p:nvPr/>
        </p:nvSpPr>
        <p:spPr>
          <a:xfrm>
            <a:off x="739105" y="3894242"/>
            <a:ext cx="38886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Continuous Deployment?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F4D1FE5-F835-E04E-85DB-D6CF117A046F}"/>
              </a:ext>
            </a:extLst>
          </p:cNvPr>
          <p:cNvSpPr txBox="1"/>
          <p:nvPr/>
        </p:nvSpPr>
        <p:spPr>
          <a:xfrm>
            <a:off x="1671764" y="3167390"/>
            <a:ext cx="21130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Slow delivery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76B3CE9-43FF-F84C-A4F1-F58428777634}"/>
              </a:ext>
            </a:extLst>
          </p:cNvPr>
          <p:cNvSpPr txBox="1"/>
          <p:nvPr/>
        </p:nvSpPr>
        <p:spPr>
          <a:xfrm>
            <a:off x="1797965" y="5247256"/>
            <a:ext cx="17873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Frustration</a:t>
            </a:r>
          </a:p>
        </p:txBody>
      </p:sp>
    </p:spTree>
    <p:extLst>
      <p:ext uri="{BB962C8B-B14F-4D97-AF65-F5344CB8AC3E}">
        <p14:creationId xmlns:p14="http://schemas.microsoft.com/office/powerpoint/2010/main" val="5619785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15000"/>
    </mc:Choice>
    <mc:Fallback>
      <p:transition advClick="0" advTm="1500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687B8B5-EF4B-5846-8885-DE4A44FA4A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3" b="2532"/>
          <a:stretch/>
        </p:blipFill>
        <p:spPr>
          <a:xfrm>
            <a:off x="499871" y="0"/>
            <a:ext cx="2731009" cy="4079359"/>
          </a:xfrm>
          <a:prstGeom prst="rect">
            <a:avLst/>
          </a:prstGeom>
        </p:spPr>
      </p:pic>
      <p:pic>
        <p:nvPicPr>
          <p:cNvPr id="1028" name="Picture 4" descr="The Third Way | Continous Experimentation and Learning">
            <a:extLst>
              <a:ext uri="{FF2B5EF4-FFF2-40B4-BE49-F238E27FC236}">
                <a16:creationId xmlns:a16="http://schemas.microsoft.com/office/drawing/2014/main" id="{C71D9CDA-1D6C-6E4E-9806-08AFF24258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960" y="4174745"/>
            <a:ext cx="9448800" cy="2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2DCEF4B-529F-4D49-90F2-F79B4E0A0D7E}"/>
              </a:ext>
            </a:extLst>
          </p:cNvPr>
          <p:cNvSpPr txBox="1"/>
          <p:nvPr/>
        </p:nvSpPr>
        <p:spPr>
          <a:xfrm>
            <a:off x="3526727" y="346469"/>
            <a:ext cx="750703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Three ways: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Flow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Feedback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Continuous Experimentation</a:t>
            </a:r>
            <a:br>
              <a:rPr lang="en-US" sz="3600" dirty="0"/>
            </a:br>
            <a:r>
              <a:rPr lang="en-US" sz="3600" dirty="0"/>
              <a:t>and Learning</a:t>
            </a:r>
          </a:p>
        </p:txBody>
      </p:sp>
    </p:spTree>
    <p:extLst>
      <p:ext uri="{BB962C8B-B14F-4D97-AF65-F5344CB8AC3E}">
        <p14:creationId xmlns:p14="http://schemas.microsoft.com/office/powerpoint/2010/main" val="27409394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15000"/>
    </mc:Choice>
    <mc:Fallback>
      <p:transition advClick="0" advTm="1500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FC59F-D281-8E49-AA25-0E9CC4E42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Still unknown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7D6F71-8B67-104A-90A5-966AEE9E60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Resource limits</a:t>
            </a:r>
          </a:p>
          <a:p>
            <a:r>
              <a:rPr lang="en-US" dirty="0"/>
              <a:t>Prometheus alert rules</a:t>
            </a:r>
          </a:p>
          <a:p>
            <a:r>
              <a:rPr lang="en-US" dirty="0"/>
              <a:t>Grafana dashboard definitions</a:t>
            </a:r>
          </a:p>
          <a:p>
            <a:r>
              <a:rPr lang="en-US" dirty="0"/>
              <a:t>Backup (currently with ARK)</a:t>
            </a:r>
          </a:p>
        </p:txBody>
      </p:sp>
    </p:spTree>
    <p:extLst>
      <p:ext uri="{BB962C8B-B14F-4D97-AF65-F5344CB8AC3E}">
        <p14:creationId xmlns:p14="http://schemas.microsoft.com/office/powerpoint/2010/main" val="482720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15000"/>
    </mc:Choice>
    <mc:Fallback>
      <p:transition advClick="0" advTm="1500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E36FC-4704-7747-9B77-07A7B225EA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315" y="94593"/>
            <a:ext cx="4142741" cy="6668814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Deployment</a:t>
            </a:r>
            <a:br>
              <a:rPr lang="en-US" dirty="0"/>
            </a:br>
            <a:br>
              <a:rPr lang="en-US" dirty="0"/>
            </a:br>
            <a:r>
              <a:rPr lang="en-US" dirty="0"/>
              <a:t>Services</a:t>
            </a:r>
            <a:br>
              <a:rPr lang="en-US" dirty="0"/>
            </a:br>
            <a:br>
              <a:rPr lang="en-US" dirty="0"/>
            </a:br>
            <a:r>
              <a:rPr lang="en-US" dirty="0" err="1"/>
              <a:t>ConfigMap</a:t>
            </a:r>
            <a:br>
              <a:rPr lang="en-US" dirty="0"/>
            </a:br>
            <a:br>
              <a:rPr lang="en-US" dirty="0"/>
            </a:br>
            <a:r>
              <a:rPr lang="en-US" dirty="0"/>
              <a:t>Service Catalog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pic>
        <p:nvPicPr>
          <p:cNvPr id="18" name="Picture 7">
            <a:extLst>
              <a:ext uri="{FF2B5EF4-FFF2-40B4-BE49-F238E27FC236}">
                <a16:creationId xmlns:a16="http://schemas.microsoft.com/office/drawing/2014/main" id="{E058213F-1B18-9249-860B-3A4DF41AC1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25" r="14575"/>
          <a:stretch/>
        </p:blipFill>
        <p:spPr>
          <a:xfrm>
            <a:off x="4639056" y="10"/>
            <a:ext cx="7552944" cy="685799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7721302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15000"/>
    </mc:Choice>
    <mc:Fallback>
      <p:transition advClick="0" advTm="1500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FC59F-D281-8E49-AA25-0E9CC4E42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 story…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7D6F71-8B67-104A-90A5-966AEE9E60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Endpoints: </a:t>
            </a:r>
          </a:p>
          <a:p>
            <a:pPr marL="0" indent="0">
              <a:buNone/>
            </a:pPr>
            <a:r>
              <a:rPr lang="en-US" dirty="0"/>
              <a:t>   </a:t>
            </a:r>
          </a:p>
          <a:p>
            <a:pPr marL="0" indent="0">
              <a:buNone/>
            </a:pPr>
            <a:r>
              <a:rPr lang="en-US" dirty="0"/>
              <a:t>    health/ </a:t>
            </a:r>
          </a:p>
          <a:p>
            <a:pPr marL="0" indent="0">
              <a:buNone/>
            </a:pPr>
            <a:r>
              <a:rPr lang="en-US" dirty="0"/>
              <a:t>    info/</a:t>
            </a:r>
          </a:p>
          <a:p>
            <a:pPr marL="0" indent="0">
              <a:buNone/>
            </a:pPr>
            <a:r>
              <a:rPr lang="en-US" dirty="0"/>
              <a:t>    metrics/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Fast restart</a:t>
            </a:r>
          </a:p>
        </p:txBody>
      </p:sp>
    </p:spTree>
    <p:extLst>
      <p:ext uri="{BB962C8B-B14F-4D97-AF65-F5344CB8AC3E}">
        <p14:creationId xmlns:p14="http://schemas.microsoft.com/office/powerpoint/2010/main" val="11944917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15000"/>
    </mc:Choice>
    <mc:Fallback>
      <p:transition advClick="0" advTm="1500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FC59F-D281-8E49-AA25-0E9CC4E42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??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7D6F71-8B67-104A-90A5-966AEE9E60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Resource limits still hard</a:t>
            </a:r>
          </a:p>
          <a:p>
            <a:r>
              <a:rPr lang="en-US" dirty="0"/>
              <a:t>Prometheus alert rules still hard</a:t>
            </a:r>
          </a:p>
          <a:p>
            <a:r>
              <a:rPr lang="en-US" dirty="0"/>
              <a:t>How to get the Grafana dashboard definitions from application</a:t>
            </a:r>
          </a:p>
          <a:p>
            <a:r>
              <a:rPr lang="en-US" dirty="0"/>
              <a:t>Consider CRT </a:t>
            </a:r>
          </a:p>
        </p:txBody>
      </p:sp>
    </p:spTree>
    <p:extLst>
      <p:ext uri="{BB962C8B-B14F-4D97-AF65-F5344CB8AC3E}">
        <p14:creationId xmlns:p14="http://schemas.microsoft.com/office/powerpoint/2010/main" val="37206778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15000"/>
    </mc:Choice>
    <mc:Fallback>
      <p:transition advClick="0" advTm="15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DD52406-9E98-F243-B3DD-F1C581A093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7590" y="795575"/>
            <a:ext cx="4227466" cy="21137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5E91F71-35C9-2741-A937-268B9B3520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430" y="1151474"/>
            <a:ext cx="2664027" cy="166768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63CBB553-3050-DD4C-8756-E15A1BF384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0855" y="4276299"/>
            <a:ext cx="1744502" cy="1866961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278AA904-9179-1944-A52E-018FD963F93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74183" y="4099651"/>
            <a:ext cx="2669124" cy="1153062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18C47C4F-03BC-674A-976D-D1A8DAF3E35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443605" y="4276299"/>
            <a:ext cx="3465808" cy="834018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F980D194-5100-1043-8B45-61DD2DC8768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901323" y="497817"/>
            <a:ext cx="2319853" cy="2254848"/>
          </a:xfrm>
          <a:prstGeom prst="rect">
            <a:avLst/>
          </a:prstGeom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5FC8ABF-A951-824F-AE71-C0D9F50C6EB2}"/>
              </a:ext>
            </a:extLst>
          </p:cNvPr>
          <p:cNvCxnSpPr/>
          <p:nvPr/>
        </p:nvCxnSpPr>
        <p:spPr>
          <a:xfrm>
            <a:off x="572306" y="3428707"/>
            <a:ext cx="10972401" cy="0"/>
          </a:xfrm>
          <a:prstGeom prst="line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68">
            <a:extLst>
              <a:ext uri="{FF2B5EF4-FFF2-40B4-BE49-F238E27FC236}">
                <a16:creationId xmlns:a16="http://schemas.microsoft.com/office/drawing/2014/main" id="{797BDF77-639C-714D-9303-CBC105406EA5}"/>
              </a:ext>
            </a:extLst>
          </p:cNvPr>
          <p:cNvSpPr/>
          <p:nvPr/>
        </p:nvSpPr>
        <p:spPr>
          <a:xfrm>
            <a:off x="7443606" y="3326219"/>
            <a:ext cx="3235288" cy="204976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EA00C2EB-7E9C-E344-B461-F23CBA5270E5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1772444" y="2819154"/>
            <a:ext cx="0" cy="5070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 72">
            <a:extLst>
              <a:ext uri="{FF2B5EF4-FFF2-40B4-BE49-F238E27FC236}">
                <a16:creationId xmlns:a16="http://schemas.microsoft.com/office/drawing/2014/main" id="{AEEABBDD-7C49-C54A-815D-85A46C881B5C}"/>
              </a:ext>
            </a:extLst>
          </p:cNvPr>
          <p:cNvSpPr/>
          <p:nvPr/>
        </p:nvSpPr>
        <p:spPr>
          <a:xfrm>
            <a:off x="1253071" y="3339737"/>
            <a:ext cx="4555674" cy="20497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521652CC-BBAA-5B4D-8916-AA5439E7BF34}"/>
              </a:ext>
            </a:extLst>
          </p:cNvPr>
          <p:cNvSpPr/>
          <p:nvPr/>
        </p:nvSpPr>
        <p:spPr>
          <a:xfrm>
            <a:off x="6403996" y="3339737"/>
            <a:ext cx="452046" cy="204976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30FBE744-454D-B542-A5D9-EE832F13181C}"/>
              </a:ext>
            </a:extLst>
          </p:cNvPr>
          <p:cNvCxnSpPr>
            <a:cxnSpLocks/>
          </p:cNvCxnSpPr>
          <p:nvPr/>
        </p:nvCxnSpPr>
        <p:spPr>
          <a:xfrm>
            <a:off x="1513107" y="3576925"/>
            <a:ext cx="0" cy="5984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BE524A1C-7369-C74F-8285-EB490EE78414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4161323" y="2909308"/>
            <a:ext cx="0" cy="4304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EE05F7D3-6E8E-404E-AC7D-DE12B6CAB314}"/>
              </a:ext>
            </a:extLst>
          </p:cNvPr>
          <p:cNvCxnSpPr>
            <a:cxnSpLocks/>
            <a:stCxn id="76" idx="2"/>
          </p:cNvCxnSpPr>
          <p:nvPr/>
        </p:nvCxnSpPr>
        <p:spPr>
          <a:xfrm>
            <a:off x="6630019" y="3544713"/>
            <a:ext cx="0" cy="5180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705DB94E-CE45-964B-A254-8D9D59150448}"/>
              </a:ext>
            </a:extLst>
          </p:cNvPr>
          <p:cNvCxnSpPr>
            <a:cxnSpLocks/>
          </p:cNvCxnSpPr>
          <p:nvPr/>
        </p:nvCxnSpPr>
        <p:spPr>
          <a:xfrm>
            <a:off x="8415867" y="3529377"/>
            <a:ext cx="0" cy="5971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27F707AC-DF60-0F4B-B353-1752E62B7B21}"/>
              </a:ext>
            </a:extLst>
          </p:cNvPr>
          <p:cNvCxnSpPr>
            <a:cxnSpLocks/>
            <a:stCxn id="20" idx="2"/>
            <a:endCxn id="69" idx="0"/>
          </p:cNvCxnSpPr>
          <p:nvPr/>
        </p:nvCxnSpPr>
        <p:spPr>
          <a:xfrm>
            <a:off x="9061250" y="2752665"/>
            <a:ext cx="0" cy="5735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Rectangle 147">
            <a:extLst>
              <a:ext uri="{FF2B5EF4-FFF2-40B4-BE49-F238E27FC236}">
                <a16:creationId xmlns:a16="http://schemas.microsoft.com/office/drawing/2014/main" id="{88879AE2-093B-D748-93BE-CA76FB66D732}"/>
              </a:ext>
            </a:extLst>
          </p:cNvPr>
          <p:cNvSpPr/>
          <p:nvPr/>
        </p:nvSpPr>
        <p:spPr>
          <a:xfrm>
            <a:off x="6920965" y="68760"/>
            <a:ext cx="1045281" cy="3693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2016</a:t>
            </a:r>
          </a:p>
        </p:txBody>
      </p: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B383CF22-F1D3-4B47-A394-7642F5E6D4A7}"/>
              </a:ext>
            </a:extLst>
          </p:cNvPr>
          <p:cNvCxnSpPr>
            <a:stCxn id="148" idx="2"/>
            <a:endCxn id="69" idx="1"/>
          </p:cNvCxnSpPr>
          <p:nvPr/>
        </p:nvCxnSpPr>
        <p:spPr>
          <a:xfrm>
            <a:off x="7443606" y="438133"/>
            <a:ext cx="0" cy="2990574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7" name="Graphic 166">
            <a:extLst>
              <a:ext uri="{FF2B5EF4-FFF2-40B4-BE49-F238E27FC236}">
                <a16:creationId xmlns:a16="http://schemas.microsoft.com/office/drawing/2014/main" id="{BE97FA62-B9CA-5040-BC2E-DAC068E2E69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838733" y="5286099"/>
            <a:ext cx="1060898" cy="1520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5871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15000"/>
    </mc:Choice>
    <mc:Fallback>
      <p:transition advClick="0" advTm="15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E36FC-4704-7747-9B77-07A7B225EA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5127031" cy="1257591"/>
          </a:xfrm>
        </p:spPr>
        <p:txBody>
          <a:bodyPr>
            <a:normAutofit/>
          </a:bodyPr>
          <a:lstStyle/>
          <a:p>
            <a:r>
              <a:rPr lang="en-US" dirty="0"/>
              <a:t>Black (Blue) Box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E06964-F960-C04E-BB64-EB590BD895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085" b="3"/>
          <a:stretch/>
        </p:blipFill>
        <p:spPr>
          <a:xfrm>
            <a:off x="6090613" y="640082"/>
            <a:ext cx="5461724" cy="5577837"/>
          </a:xfrm>
          <a:prstGeom prst="rect">
            <a:avLst/>
          </a:prstGeom>
          <a:effectLst/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1441191-AA59-C64F-B3CD-2C93390FFC25}"/>
              </a:ext>
            </a:extLst>
          </p:cNvPr>
          <p:cNvSpPr/>
          <p:nvPr/>
        </p:nvSpPr>
        <p:spPr>
          <a:xfrm>
            <a:off x="7154993" y="6292334"/>
            <a:ext cx="333296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/>
              <a:t>https://</a:t>
            </a:r>
            <a:r>
              <a:rPr lang="en-US" sz="1000" dirty="0" err="1"/>
              <a:t>en.wikipedia.org</a:t>
            </a:r>
            <a:r>
              <a:rPr lang="en-US" sz="1000" dirty="0"/>
              <a:t>/wiki/</a:t>
            </a:r>
            <a:r>
              <a:rPr lang="en-US" sz="1000" dirty="0" err="1"/>
              <a:t>File:Dr_Who</a:t>
            </a:r>
            <a:r>
              <a:rPr lang="en-US" sz="1000" dirty="0"/>
              <a:t>_(316350537).jpg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3963F07-730A-814D-BFFA-84D57FC9FE27}"/>
              </a:ext>
            </a:extLst>
          </p:cNvPr>
          <p:cNvSpPr txBox="1">
            <a:spLocks/>
          </p:cNvSpPr>
          <p:nvPr/>
        </p:nvSpPr>
        <p:spPr>
          <a:xfrm>
            <a:off x="648929" y="1886857"/>
            <a:ext cx="5127031" cy="16766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Infrastructure (almost) invisible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2C1B8A9-918E-D647-B974-58E85EB88A8A}"/>
              </a:ext>
            </a:extLst>
          </p:cNvPr>
          <p:cNvSpPr txBox="1">
            <a:spLocks/>
          </p:cNvSpPr>
          <p:nvPr/>
        </p:nvSpPr>
        <p:spPr>
          <a:xfrm>
            <a:off x="648929" y="3563460"/>
            <a:ext cx="5127031" cy="16766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Easy* Continuous Deployment</a:t>
            </a:r>
          </a:p>
        </p:txBody>
      </p:sp>
    </p:spTree>
    <p:extLst>
      <p:ext uri="{BB962C8B-B14F-4D97-AF65-F5344CB8AC3E}">
        <p14:creationId xmlns:p14="http://schemas.microsoft.com/office/powerpoint/2010/main" val="32261999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15000"/>
    </mc:Choice>
    <mc:Fallback>
      <p:transition advClick="0" advTm="15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E36FC-4704-7747-9B77-07A7B225EA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315" y="94593"/>
            <a:ext cx="4142741" cy="6668814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Common</a:t>
            </a:r>
            <a:br>
              <a:rPr lang="en-US" dirty="0"/>
            </a:br>
            <a:br>
              <a:rPr lang="en-US" dirty="0"/>
            </a:br>
            <a:r>
              <a:rPr lang="en-US" dirty="0"/>
              <a:t>Language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Artifacts</a:t>
            </a:r>
            <a:br>
              <a:rPr lang="en-US" dirty="0"/>
            </a:br>
            <a:br>
              <a:rPr lang="en-US" dirty="0"/>
            </a:br>
            <a:r>
              <a:rPr lang="en-US" dirty="0"/>
              <a:t>Platform</a:t>
            </a:r>
            <a:br>
              <a:rPr lang="en-US" dirty="0"/>
            </a:br>
            <a:endParaRPr lang="en-US" dirty="0"/>
          </a:p>
        </p:txBody>
      </p:sp>
      <p:pic>
        <p:nvPicPr>
          <p:cNvPr id="18" name="Picture 7">
            <a:extLst>
              <a:ext uri="{FF2B5EF4-FFF2-40B4-BE49-F238E27FC236}">
                <a16:creationId xmlns:a16="http://schemas.microsoft.com/office/drawing/2014/main" id="{E058213F-1B18-9249-860B-3A4DF41AC1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25" r="14575"/>
          <a:stretch/>
        </p:blipFill>
        <p:spPr>
          <a:xfrm>
            <a:off x="4639056" y="10"/>
            <a:ext cx="7552944" cy="685799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8993490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15000"/>
    </mc:Choice>
    <mc:Fallback>
      <p:transition advClick="0" advTm="15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E36FC-4704-7747-9B77-07A7B225EA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34025"/>
            <a:ext cx="10515600" cy="82232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dirty="0"/>
              <a:t>Learn-as-you-go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1B155F4C-E23D-BC40-A5CF-AC6CF88510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3196"/>
          <a:stretch/>
        </p:blipFill>
        <p:spPr>
          <a:xfrm>
            <a:off x="20" y="10"/>
            <a:ext cx="12191980" cy="5395902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3FAA2E63-3D96-C647-A64A-6E3CB48FDC55}"/>
              </a:ext>
            </a:extLst>
          </p:cNvPr>
          <p:cNvSpPr/>
          <p:nvPr/>
        </p:nvSpPr>
        <p:spPr>
          <a:xfrm>
            <a:off x="8612109" y="6580082"/>
            <a:ext cx="357989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www.flickr.com</a:t>
            </a:r>
            <a:r>
              <a:rPr lang="en-US" sz="1400" dirty="0"/>
              <a:t>/photos/</a:t>
            </a:r>
            <a:r>
              <a:rPr lang="en-US" sz="1400" dirty="0" err="1"/>
              <a:t>bruno_brujah</a:t>
            </a:r>
            <a:r>
              <a:rPr lang="en-US" sz="1400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8769126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15000"/>
    </mc:Choice>
    <mc:Fallback>
      <p:transition advClick="0" advTm="15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E36FC-4704-7747-9B77-07A7B225E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Learn-as-you-go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0411D-465B-9447-8162-8697F37EE6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118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1. Deploy Cloud-Native app</a:t>
            </a:r>
          </a:p>
          <a:p>
            <a:pPr marL="0" indent="0">
              <a:buNone/>
            </a:pPr>
            <a:r>
              <a:rPr lang="en-US" dirty="0"/>
              <a:t>2. Make a Hell of Mistakes</a:t>
            </a:r>
          </a:p>
          <a:p>
            <a:pPr marL="0" indent="0">
              <a:buNone/>
            </a:pPr>
            <a:r>
              <a:rPr lang="en-US" dirty="0"/>
              <a:t>3. Get it right or Postpone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BF3A0B-2097-5E4F-BC7B-5115535CDB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0896" y="365125"/>
            <a:ext cx="4539407" cy="27690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87716D9-755E-4445-B0FD-B885A3595E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0" y="0"/>
            <a:ext cx="3810000" cy="38100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D554716C-CD39-C94E-B526-070A0B6804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75448" y="3659091"/>
            <a:ext cx="2995448" cy="29954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1E3112C-A94C-AF4F-937E-1E19C652519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08144" y="4175125"/>
            <a:ext cx="6749728" cy="2259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9432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15000"/>
    </mc:Choice>
    <mc:Fallback>
      <p:transition advClick="0" advTm="15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9867235-0D77-E54B-B617-38A0C71C8E4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/>
          </a:blip>
          <a:srcRect b="15094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80BDCBC4-0325-4BE2-9B06-317198E7A2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3988708"/>
            <a:ext cx="9906000" cy="1922246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B72FA1-7FAA-B848-9D18-E8301E4F12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150" y="4300627"/>
            <a:ext cx="9067800" cy="129840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Keep it simple</a:t>
            </a:r>
          </a:p>
        </p:txBody>
      </p:sp>
    </p:spTree>
    <p:extLst>
      <p:ext uri="{BB962C8B-B14F-4D97-AF65-F5344CB8AC3E}">
        <p14:creationId xmlns:p14="http://schemas.microsoft.com/office/powerpoint/2010/main" val="36248738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0" advClick="0" advTm="15000"/>
    </mc:Choice>
    <mc:Fallback>
      <p:transition advClick="0" advTm="15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8CDBF542-19F0-0E44-A4BB-DBBD09D1C4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10968" y="1566659"/>
            <a:ext cx="2161605" cy="15161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FAD168B-5286-AF4C-9684-9416D70CEF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431" y="3194304"/>
            <a:ext cx="2632739" cy="218846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6E582F3-931E-8742-A2FB-C88DB62F42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82393" y="3798888"/>
            <a:ext cx="3018754" cy="979295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0DAE3DB-476E-4142-A61C-FDACEE7960A7}"/>
              </a:ext>
            </a:extLst>
          </p:cNvPr>
          <p:cNvCxnSpPr>
            <a:stCxn id="11" idx="3"/>
            <a:endCxn id="12" idx="1"/>
          </p:cNvCxnSpPr>
          <p:nvPr/>
        </p:nvCxnSpPr>
        <p:spPr>
          <a:xfrm>
            <a:off x="2860170" y="4288536"/>
            <a:ext cx="82222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100940D-8D01-084E-B65C-F96BABEAE25D}"/>
              </a:ext>
            </a:extLst>
          </p:cNvPr>
          <p:cNvCxnSpPr>
            <a:stCxn id="12" idx="0"/>
            <a:endCxn id="9" idx="2"/>
          </p:cNvCxnSpPr>
          <p:nvPr/>
        </p:nvCxnSpPr>
        <p:spPr>
          <a:xfrm flipV="1">
            <a:off x="5191770" y="3082785"/>
            <a:ext cx="1" cy="7161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Graphic 21">
            <a:extLst>
              <a:ext uri="{FF2B5EF4-FFF2-40B4-BE49-F238E27FC236}">
                <a16:creationId xmlns:a16="http://schemas.microsoft.com/office/drawing/2014/main" id="{A7C63B4B-EC10-C242-AAE3-E5CD7974217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331830" y="4184331"/>
            <a:ext cx="1422077" cy="138222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FFBB1D4-EE94-254D-B182-5A031EC56E68}"/>
              </a:ext>
            </a:extLst>
          </p:cNvPr>
          <p:cNvSpPr txBox="1"/>
          <p:nvPr/>
        </p:nvSpPr>
        <p:spPr>
          <a:xfrm>
            <a:off x="8490940" y="5566560"/>
            <a:ext cx="3312830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400" dirty="0"/>
              <a:t>Azure Kubernetes</a:t>
            </a:r>
            <a:br>
              <a:rPr lang="en-US" sz="3400" dirty="0"/>
            </a:br>
            <a:r>
              <a:rPr lang="en-US" sz="3400" dirty="0"/>
              <a:t>Service</a:t>
            </a:r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DD286EE5-4FFB-D548-BC5D-83C14BEBF36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352872" y="799428"/>
            <a:ext cx="1422077" cy="1382229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0739C157-4112-7B4F-A1CE-02D3EA36FCE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331829" y="2537257"/>
            <a:ext cx="1422077" cy="1382229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559F687E-261F-5F4C-9CCE-EE9DEE791946}"/>
              </a:ext>
            </a:extLst>
          </p:cNvPr>
          <p:cNvSpPr txBox="1"/>
          <p:nvPr/>
        </p:nvSpPr>
        <p:spPr>
          <a:xfrm>
            <a:off x="10739680" y="1305876"/>
            <a:ext cx="545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Dev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CB9A029-5AC4-944B-8821-9B5716ACB59D}"/>
              </a:ext>
            </a:extLst>
          </p:cNvPr>
          <p:cNvSpPr txBox="1"/>
          <p:nvPr/>
        </p:nvSpPr>
        <p:spPr>
          <a:xfrm>
            <a:off x="10739680" y="3176128"/>
            <a:ext cx="867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Staging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7FB35BA-5070-2446-93CF-717D962D2E59}"/>
              </a:ext>
            </a:extLst>
          </p:cNvPr>
          <p:cNvSpPr txBox="1"/>
          <p:nvPr/>
        </p:nvSpPr>
        <p:spPr>
          <a:xfrm>
            <a:off x="10700887" y="4690780"/>
            <a:ext cx="623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Prod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901B5DE-EF66-5A44-B931-CB1997E2A50B}"/>
              </a:ext>
            </a:extLst>
          </p:cNvPr>
          <p:cNvCxnSpPr>
            <a:cxnSpLocks/>
          </p:cNvCxnSpPr>
          <p:nvPr/>
        </p:nvCxnSpPr>
        <p:spPr>
          <a:xfrm flipV="1">
            <a:off x="6827521" y="2181657"/>
            <a:ext cx="2205226" cy="21068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C8D04A2-5E08-AD4A-A72A-2B79DA55D1BF}"/>
              </a:ext>
            </a:extLst>
          </p:cNvPr>
          <p:cNvCxnSpPr>
            <a:cxnSpLocks/>
          </p:cNvCxnSpPr>
          <p:nvPr/>
        </p:nvCxnSpPr>
        <p:spPr>
          <a:xfrm flipV="1">
            <a:off x="6827521" y="3429001"/>
            <a:ext cx="2205226" cy="8595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A7BF7A76-AA8C-9940-8DA7-A807B2D80BDB}"/>
              </a:ext>
            </a:extLst>
          </p:cNvPr>
          <p:cNvCxnSpPr>
            <a:cxnSpLocks/>
          </p:cNvCxnSpPr>
          <p:nvPr/>
        </p:nvCxnSpPr>
        <p:spPr>
          <a:xfrm>
            <a:off x="6827521" y="4288535"/>
            <a:ext cx="2205226" cy="5988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itle 1">
            <a:extLst>
              <a:ext uri="{FF2B5EF4-FFF2-40B4-BE49-F238E27FC236}">
                <a16:creationId xmlns:a16="http://schemas.microsoft.com/office/drawing/2014/main" id="{0012EE2B-7AF6-D048-BF33-22BCCE3344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Continuous Deployment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9E96D365-2715-1440-B25D-9748B7A236B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51928" y="2276712"/>
            <a:ext cx="959487" cy="585287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3DFFF65B-32ED-9E47-B633-4E858C93B85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95205" y="571620"/>
            <a:ext cx="959487" cy="585287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14A4048F-D3A2-C146-B751-27A734CDE53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19351" y="4004107"/>
            <a:ext cx="959487" cy="585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3659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15000"/>
    </mc:Choice>
    <mc:Fallback>
      <p:transition advClick="0" advTm="15000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</TotalTime>
  <Words>430</Words>
  <Application>Microsoft Macintosh PowerPoint</Application>
  <PresentationFormat>Widescreen</PresentationFormat>
  <Paragraphs>113</Paragraphs>
  <Slides>24</Slides>
  <Notes>9</Notes>
  <HiddenSlides>4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Calibri</vt:lpstr>
      <vt:lpstr>Calibri Light</vt:lpstr>
      <vt:lpstr>Office Theme</vt:lpstr>
      <vt:lpstr>Effective Kubernetes</vt:lpstr>
      <vt:lpstr>PowerPoint Presentation</vt:lpstr>
      <vt:lpstr>PowerPoint Presentation</vt:lpstr>
      <vt:lpstr>Black (Blue) Box</vt:lpstr>
      <vt:lpstr>Common  Language  Artifacts  Platform </vt:lpstr>
      <vt:lpstr>Learn-as-you-go</vt:lpstr>
      <vt:lpstr>Learn-as-you-go</vt:lpstr>
      <vt:lpstr>Keep it simple</vt:lpstr>
      <vt:lpstr>Continuous Deployment</vt:lpstr>
      <vt:lpstr>Continuous Deployment</vt:lpstr>
      <vt:lpstr>Continuous Deployment</vt:lpstr>
      <vt:lpstr>Keep everybody in the process</vt:lpstr>
      <vt:lpstr>Keep everybody in the process</vt:lpstr>
      <vt:lpstr>Keep everybody in the process</vt:lpstr>
      <vt:lpstr>Keep everybody in the process</vt:lpstr>
      <vt:lpstr>Conventions over tools!</vt:lpstr>
      <vt:lpstr>Application must be way smarter (12factorapps, migrations, coordination, metrics)</vt:lpstr>
      <vt:lpstr>Effective Kubernetes</vt:lpstr>
      <vt:lpstr>Effective Kubernetes</vt:lpstr>
      <vt:lpstr>PowerPoint Presentation</vt:lpstr>
      <vt:lpstr>Still unknown</vt:lpstr>
      <vt:lpstr>Deployment  Services  ConfigMap  Service Catalog  </vt:lpstr>
      <vt:lpstr>Long story…</vt:lpstr>
      <vt:lpstr>??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Effective Kubernetes</dc:title>
  <dc:creator>Wojciech Barczynski</dc:creator>
  <cp:lastModifiedBy>Wojciech Barczynski</cp:lastModifiedBy>
  <cp:revision>107</cp:revision>
  <dcterms:created xsi:type="dcterms:W3CDTF">2018-11-19T05:37:29Z</dcterms:created>
  <dcterms:modified xsi:type="dcterms:W3CDTF">2018-11-19T11:13:56Z</dcterms:modified>
</cp:coreProperties>
</file>